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media/image38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8" r:id="rId6"/>
    <p:sldId id="276" r:id="rId7"/>
    <p:sldId id="267" r:id="rId8"/>
    <p:sldId id="278" r:id="rId9"/>
    <p:sldId id="277" r:id="rId10"/>
    <p:sldId id="262" r:id="rId11"/>
    <p:sldId id="263" r:id="rId12"/>
    <p:sldId id="264" r:id="rId13"/>
    <p:sldId id="265" r:id="rId14"/>
    <p:sldId id="266" r:id="rId15"/>
    <p:sldId id="268" r:id="rId16"/>
    <p:sldId id="270" r:id="rId17"/>
    <p:sldId id="269" r:id="rId18"/>
    <p:sldId id="271" r:id="rId19"/>
    <p:sldId id="273" r:id="rId20"/>
    <p:sldId id="279" r:id="rId21"/>
    <p:sldId id="274" r:id="rId22"/>
    <p:sldId id="280" r:id="rId23"/>
    <p:sldId id="275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.angular.io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gular/angular-cli/wiki/generate-interface" TargetMode="External"/><Relationship Id="rId3" Type="http://schemas.openxmlformats.org/officeDocument/2006/relationships/hyperlink" Target="https://github.com/angular/angular-cli/wiki/generate-directive" TargetMode="External"/><Relationship Id="rId7" Type="http://schemas.openxmlformats.org/officeDocument/2006/relationships/hyperlink" Target="https://github.com/angular/angular-cli/wiki/generate-guard" TargetMode="External"/><Relationship Id="rId2" Type="http://schemas.openxmlformats.org/officeDocument/2006/relationships/hyperlink" Target="https://github.com/angular/angular-cli/wiki/generate-componen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angular/angular-cli/wiki/generate-class" TargetMode="External"/><Relationship Id="rId5" Type="http://schemas.openxmlformats.org/officeDocument/2006/relationships/hyperlink" Target="https://github.com/angular/angular-cli/wiki/generate-service" TargetMode="External"/><Relationship Id="rId10" Type="http://schemas.openxmlformats.org/officeDocument/2006/relationships/hyperlink" Target="https://github.com/angular/angular-cli/wiki/generate-module" TargetMode="External"/><Relationship Id="rId4" Type="http://schemas.openxmlformats.org/officeDocument/2006/relationships/hyperlink" Target="https://github.com/angular/angular-cli/wiki/generate-pipe" TargetMode="External"/><Relationship Id="rId9" Type="http://schemas.openxmlformats.org/officeDocument/2006/relationships/hyperlink" Target="https://github.com/angular/angular-cli/wiki/generate-enum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Angular 4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Iniciando com o framework da </a:t>
            </a:r>
            <a:r>
              <a:rPr lang="pt-BR" dirty="0" err="1"/>
              <a:t>google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098" y="2074370"/>
            <a:ext cx="2381250" cy="23812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42" y="2969812"/>
            <a:ext cx="3414736" cy="12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9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novidades da versão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863426"/>
          </a:xfrm>
        </p:spPr>
        <p:txBody>
          <a:bodyPr/>
          <a:lstStyle/>
          <a:p>
            <a:r>
              <a:rPr lang="pt-BR" b="1" dirty="0">
                <a:solidFill>
                  <a:schemeClr val="accent2"/>
                </a:solidFill>
              </a:rPr>
              <a:t>Módulo de animação</a:t>
            </a:r>
          </a:p>
          <a:p>
            <a:r>
              <a:rPr lang="pt-BR" dirty="0"/>
              <a:t>Seus componentes foram separados da biblioteca ‘@angular/core’, deixando ela mais leve, caso for utilizar algum recurso procure em ‘@angular/</a:t>
            </a:r>
            <a:r>
              <a:rPr lang="pt-BR" dirty="0" err="1"/>
              <a:t>animations</a:t>
            </a:r>
            <a:r>
              <a:rPr lang="pt-BR" dirty="0"/>
              <a:t>’.</a:t>
            </a:r>
          </a:p>
          <a:p>
            <a:endParaRPr lang="pt-BR" dirty="0"/>
          </a:p>
          <a:p>
            <a:r>
              <a:rPr lang="pt-BR" b="1" dirty="0" err="1">
                <a:solidFill>
                  <a:schemeClr val="accent2"/>
                </a:solidFill>
              </a:rPr>
              <a:t>Typescript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b="1" dirty="0" err="1">
                <a:solidFill>
                  <a:schemeClr val="accent2"/>
                </a:solidFill>
              </a:rPr>
              <a:t>StrictNullChecks</a:t>
            </a:r>
            <a:endParaRPr lang="pt-BR" b="1" dirty="0">
              <a:solidFill>
                <a:schemeClr val="accent2"/>
              </a:solidFill>
            </a:endParaRPr>
          </a:p>
          <a:p>
            <a:r>
              <a:rPr lang="pt-BR" dirty="0"/>
              <a:t>Originalmente, </a:t>
            </a:r>
            <a:r>
              <a:rPr lang="pt-BR" dirty="0" err="1"/>
              <a:t>null</a:t>
            </a:r>
            <a:r>
              <a:rPr lang="pt-BR" dirty="0"/>
              <a:t> e </a:t>
            </a:r>
            <a:r>
              <a:rPr lang="pt-BR" dirty="0" err="1"/>
              <a:t>undefined</a:t>
            </a:r>
            <a:r>
              <a:rPr lang="pt-BR" dirty="0"/>
              <a:t> são tipos de classes primárias caso você não defina alguma variável, sendo assim você pode agora definir os tipos da seguinte maneira.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854521"/>
            <a:ext cx="10068605" cy="8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2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novidades da versão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73803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Compatibilidade</a:t>
            </a:r>
          </a:p>
          <a:p>
            <a:r>
              <a:rPr lang="pt-BR" dirty="0"/>
              <a:t>Essa nova versão é compatível com o </a:t>
            </a:r>
            <a:r>
              <a:rPr lang="pt-BR" dirty="0" err="1"/>
              <a:t>Typescript</a:t>
            </a:r>
            <a:r>
              <a:rPr lang="pt-BR" dirty="0"/>
              <a:t> 2.1/2.2 e também é compatível com o Angular 2, sendo assim você não terá grandes diferenças da maneira que foi do Angular 1 para o 2.</a:t>
            </a:r>
          </a:p>
          <a:p>
            <a:endParaRPr lang="pt-BR" dirty="0"/>
          </a:p>
          <a:p>
            <a:r>
              <a:rPr lang="pt-BR" b="1" dirty="0">
                <a:solidFill>
                  <a:schemeClr val="accent2"/>
                </a:solidFill>
              </a:rPr>
              <a:t>Angular Universal</a:t>
            </a:r>
          </a:p>
          <a:p>
            <a:r>
              <a:rPr lang="pt-BR" dirty="0"/>
              <a:t>Pacote que antigamente era da comunidade se tornou oficial, que permite o processamento ao lado do servidor.</a:t>
            </a:r>
          </a:p>
          <a:p>
            <a:endParaRPr lang="pt-BR" dirty="0"/>
          </a:p>
          <a:p>
            <a:r>
              <a:rPr lang="pt-BR" b="1" dirty="0" err="1">
                <a:solidFill>
                  <a:schemeClr val="accent2"/>
                </a:solidFill>
              </a:rPr>
              <a:t>Tag</a:t>
            </a:r>
            <a:r>
              <a:rPr lang="pt-BR" b="1" dirty="0">
                <a:solidFill>
                  <a:schemeClr val="accent2"/>
                </a:solidFill>
              </a:rPr>
              <a:t> ‘</a:t>
            </a:r>
            <a:r>
              <a:rPr lang="pt-BR" b="1" dirty="0" err="1">
                <a:solidFill>
                  <a:schemeClr val="accent2"/>
                </a:solidFill>
              </a:rPr>
              <a:t>template</a:t>
            </a:r>
            <a:r>
              <a:rPr lang="pt-BR" b="1" dirty="0">
                <a:solidFill>
                  <a:schemeClr val="accent2"/>
                </a:solidFill>
              </a:rPr>
              <a:t>’</a:t>
            </a:r>
          </a:p>
          <a:p>
            <a:r>
              <a:rPr lang="pt-BR" dirty="0"/>
              <a:t>Agora foi descontinuada, mantendo o padrão como ‘</a:t>
            </a:r>
            <a:r>
              <a:rPr lang="pt-BR" dirty="0" err="1"/>
              <a:t>ng-template</a:t>
            </a:r>
            <a:r>
              <a:rPr lang="pt-BR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5817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novidades da versão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40328"/>
          </a:xfrm>
        </p:spPr>
        <p:txBody>
          <a:bodyPr/>
          <a:lstStyle/>
          <a:p>
            <a:r>
              <a:rPr lang="pt-BR" b="1" dirty="0">
                <a:solidFill>
                  <a:schemeClr val="accent2"/>
                </a:solidFill>
              </a:rPr>
              <a:t>AS</a:t>
            </a:r>
          </a:p>
          <a:p>
            <a:r>
              <a:rPr lang="pt-BR" dirty="0"/>
              <a:t>Permite salvar um em uma variável o resultado do </a:t>
            </a:r>
            <a:r>
              <a:rPr lang="pt-BR" dirty="0" err="1"/>
              <a:t>template</a:t>
            </a:r>
            <a:r>
              <a:rPr lang="pt-BR" dirty="0"/>
              <a:t> para ser utilizado como elemento.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89" y="2786062"/>
            <a:ext cx="8007015" cy="1060631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97280" y="3868567"/>
            <a:ext cx="10058400" cy="940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>
                <a:solidFill>
                  <a:schemeClr val="accent2"/>
                </a:solidFill>
              </a:rPr>
              <a:t>Observable</a:t>
            </a:r>
            <a:r>
              <a:rPr lang="pt-BR" b="1" dirty="0">
                <a:solidFill>
                  <a:schemeClr val="accent2"/>
                </a:solidFill>
              </a:rPr>
              <a:t> | </a:t>
            </a:r>
            <a:r>
              <a:rPr lang="pt-BR" b="1" dirty="0" err="1">
                <a:solidFill>
                  <a:schemeClr val="accent2"/>
                </a:solidFill>
              </a:rPr>
              <a:t>Async</a:t>
            </a:r>
            <a:endParaRPr lang="pt-BR" b="1" dirty="0">
              <a:solidFill>
                <a:schemeClr val="accent2"/>
              </a:solidFill>
            </a:endParaRPr>
          </a:p>
          <a:p>
            <a:r>
              <a:rPr lang="pt-BR" dirty="0"/>
              <a:t>Através do resultado do </a:t>
            </a:r>
            <a:r>
              <a:rPr lang="pt-BR" dirty="0" err="1"/>
              <a:t>Observable</a:t>
            </a:r>
            <a:r>
              <a:rPr lang="pt-BR" dirty="0"/>
              <a:t> você pode recuperar seu retorno no </a:t>
            </a:r>
            <a:r>
              <a:rPr lang="pt-BR" dirty="0" err="1"/>
              <a:t>html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89" y="4787021"/>
            <a:ext cx="7108658" cy="14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7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novidades da versão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40328"/>
          </a:xfrm>
        </p:spPr>
        <p:txBody>
          <a:bodyPr/>
          <a:lstStyle/>
          <a:p>
            <a:r>
              <a:rPr lang="pt-BR" b="1" dirty="0" err="1">
                <a:solidFill>
                  <a:schemeClr val="accent2"/>
                </a:solidFill>
              </a:rPr>
              <a:t>Pipe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b="1" dirty="0" err="1">
                <a:solidFill>
                  <a:schemeClr val="accent2"/>
                </a:solidFill>
              </a:rPr>
              <a:t>Titlecase</a:t>
            </a:r>
            <a:endParaRPr lang="pt-BR" b="1" dirty="0">
              <a:solidFill>
                <a:schemeClr val="accent2"/>
              </a:solidFill>
            </a:endParaRPr>
          </a:p>
          <a:p>
            <a:r>
              <a:rPr lang="pt-BR" dirty="0"/>
              <a:t>Permite salvar um em uma variável o resultado do </a:t>
            </a:r>
            <a:r>
              <a:rPr lang="pt-BR" dirty="0" err="1"/>
              <a:t>template</a:t>
            </a:r>
            <a:r>
              <a:rPr lang="pt-BR" dirty="0"/>
              <a:t> para ser utilizado como elemento.</a:t>
            </a: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97280" y="3868567"/>
            <a:ext cx="10058400" cy="940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accent2"/>
                </a:solidFill>
              </a:rPr>
              <a:t>Http</a:t>
            </a:r>
          </a:p>
          <a:p>
            <a:r>
              <a:rPr lang="pt-BR" dirty="0" err="1"/>
              <a:t>Paramêtros</a:t>
            </a:r>
            <a:r>
              <a:rPr lang="pt-BR" dirty="0"/>
              <a:t> de </a:t>
            </a:r>
            <a:r>
              <a:rPr lang="pt-BR" dirty="0" err="1"/>
              <a:t>requests</a:t>
            </a:r>
            <a:r>
              <a:rPr lang="pt-BR" dirty="0"/>
              <a:t> Https são mais simplificados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89" y="2655814"/>
            <a:ext cx="7302667" cy="102330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998344"/>
            <a:ext cx="10395285" cy="4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novidades da versão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40328"/>
          </a:xfrm>
        </p:spPr>
        <p:txBody>
          <a:bodyPr/>
          <a:lstStyle/>
          <a:p>
            <a:r>
              <a:rPr lang="pt-BR" b="1" dirty="0">
                <a:solidFill>
                  <a:schemeClr val="accent2"/>
                </a:solidFill>
              </a:rPr>
              <a:t>Serviço Meta</a:t>
            </a:r>
          </a:p>
          <a:p>
            <a:r>
              <a:rPr lang="pt-BR" dirty="0"/>
              <a:t>A nova funcionalidade permite adicionar novas meta </a:t>
            </a:r>
            <a:r>
              <a:rPr lang="pt-BR" dirty="0" err="1"/>
              <a:t>tags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97280" y="4494208"/>
            <a:ext cx="4565583" cy="1606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>
                <a:solidFill>
                  <a:schemeClr val="accent2"/>
                </a:solidFill>
              </a:rPr>
              <a:t>Roadmap</a:t>
            </a:r>
            <a:endParaRPr lang="pt-BR" b="1" dirty="0">
              <a:solidFill>
                <a:schemeClr val="accent2"/>
              </a:solidFill>
            </a:endParaRPr>
          </a:p>
          <a:p>
            <a:r>
              <a:rPr lang="pt-BR" dirty="0"/>
              <a:t>Até o fim de 2017 será lançado o Angular 5 e em 2018 Angular 6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53" y="2786062"/>
            <a:ext cx="7096225" cy="93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0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2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/>
          </a:blip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/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Iniciando</a:t>
            </a:r>
          </a:p>
        </p:txBody>
      </p:sp>
    </p:spTree>
    <p:extLst>
      <p:ext uri="{BB962C8B-B14F-4D97-AF65-F5344CB8AC3E}">
        <p14:creationId xmlns:p14="http://schemas.microsoft.com/office/powerpoint/2010/main" val="145584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5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5784" r="15659" b="-2"/>
          <a:stretch/>
        </p:blipFill>
        <p:spPr>
          <a:xfrm>
            <a:off x="4742017" y="640080"/>
            <a:ext cx="6798082" cy="5577840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492370" y="516836"/>
            <a:ext cx="3084844" cy="1046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rgbClr val="FFFFFF"/>
                </a:solidFill>
              </a:rPr>
              <a:t>Utilizando</a:t>
            </a:r>
            <a:r>
              <a:rPr lang="en-US" sz="3600" dirty="0">
                <a:solidFill>
                  <a:srgbClr val="FFFFFF"/>
                </a:solidFill>
              </a:rPr>
              <a:t> Angular </a:t>
            </a:r>
            <a:r>
              <a:rPr lang="en-US" sz="3600" dirty="0" err="1">
                <a:solidFill>
                  <a:srgbClr val="FFFFFF"/>
                </a:solidFill>
              </a:rPr>
              <a:t>Cli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77622" y="1650219"/>
            <a:ext cx="3084844" cy="47500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b="1" dirty="0">
                <a:solidFill>
                  <a:srgbClr val="FFFFFF"/>
                </a:solidFill>
              </a:rPr>
              <a:t>Por que o Angular </a:t>
            </a:r>
            <a:r>
              <a:rPr lang="en-US" sz="1500" b="1" dirty="0" err="1">
                <a:solidFill>
                  <a:srgbClr val="FFFFFF"/>
                </a:solidFill>
              </a:rPr>
              <a:t>Cli</a:t>
            </a:r>
            <a:r>
              <a:rPr lang="en-US" sz="1500" b="1" dirty="0">
                <a:solidFill>
                  <a:srgbClr val="FFFFFF"/>
                </a:solidFill>
              </a:rPr>
              <a:t> ?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 err="1">
                <a:solidFill>
                  <a:srgbClr val="FFFFFF"/>
                </a:solidFill>
              </a:rPr>
              <a:t>Ele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deixa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fácil</a:t>
            </a:r>
            <a:r>
              <a:rPr lang="en-US" sz="1500" dirty="0">
                <a:solidFill>
                  <a:srgbClr val="FFFFFF"/>
                </a:solidFill>
              </a:rPr>
              <a:t> a </a:t>
            </a:r>
            <a:r>
              <a:rPr lang="en-US" sz="1500" dirty="0" err="1">
                <a:solidFill>
                  <a:srgbClr val="FFFFFF"/>
                </a:solidFill>
              </a:rPr>
              <a:t>criação</a:t>
            </a:r>
            <a:r>
              <a:rPr lang="en-US" sz="1500" dirty="0">
                <a:solidFill>
                  <a:srgbClr val="FFFFFF"/>
                </a:solidFill>
              </a:rPr>
              <a:t> de </a:t>
            </a:r>
            <a:r>
              <a:rPr lang="en-US" sz="1500" dirty="0" err="1">
                <a:solidFill>
                  <a:srgbClr val="FFFFFF"/>
                </a:solidFill>
              </a:rPr>
              <a:t>aplicações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prontas</a:t>
            </a:r>
            <a:r>
              <a:rPr lang="en-US" sz="1500" dirty="0">
                <a:solidFill>
                  <a:srgbClr val="FFFFFF"/>
                </a:solidFill>
              </a:rPr>
              <a:t> a </a:t>
            </a:r>
            <a:r>
              <a:rPr lang="en-US" sz="1500" dirty="0" err="1">
                <a:solidFill>
                  <a:srgbClr val="FFFFFF"/>
                </a:solidFill>
              </a:rPr>
              <a:t>serem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utilizadas</a:t>
            </a:r>
            <a:r>
              <a:rPr lang="en-US" sz="1500" dirty="0">
                <a:solidFill>
                  <a:srgbClr val="FFFFFF"/>
                </a:solidFill>
              </a:rPr>
              <a:t>, </a:t>
            </a:r>
            <a:r>
              <a:rPr lang="en-US" sz="1500" dirty="0" err="1">
                <a:solidFill>
                  <a:srgbClr val="FFFFFF"/>
                </a:solidFill>
              </a:rPr>
              <a:t>já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seguindo</a:t>
            </a:r>
            <a:r>
              <a:rPr lang="en-US" sz="1500" dirty="0">
                <a:solidFill>
                  <a:srgbClr val="FFFFFF"/>
                </a:solidFill>
              </a:rPr>
              <a:t> as </a:t>
            </a:r>
            <a:r>
              <a:rPr lang="en-US" sz="1500" dirty="0" err="1">
                <a:solidFill>
                  <a:srgbClr val="FFFFFF"/>
                </a:solidFill>
              </a:rPr>
              <a:t>melhores</a:t>
            </a:r>
            <a:r>
              <a:rPr lang="en-US" sz="1500" dirty="0">
                <a:solidFill>
                  <a:srgbClr val="FFFFFF"/>
                </a:solidFill>
              </a:rPr>
              <a:t> boas </a:t>
            </a:r>
            <a:r>
              <a:rPr lang="en-US" sz="1500" dirty="0" err="1">
                <a:solidFill>
                  <a:srgbClr val="FFFFFF"/>
                </a:solidFill>
              </a:rPr>
              <a:t>práticas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b="1" dirty="0" err="1">
                <a:solidFill>
                  <a:srgbClr val="FFFFFF"/>
                </a:solidFill>
              </a:rPr>
              <a:t>Requisitos</a:t>
            </a:r>
            <a:endParaRPr lang="en-US" sz="1500" b="1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Node  6.9.0+  </a:t>
            </a:r>
            <a:r>
              <a:rPr lang="en-US" sz="1500" dirty="0">
                <a:solidFill>
                  <a:srgbClr val="FFFFFF"/>
                </a:solidFill>
                <a:hlinkClick r:id="rId3"/>
              </a:rPr>
              <a:t>https://nodejs.org/</a:t>
            </a:r>
            <a:endParaRPr lang="en-US" sz="15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15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b="1" dirty="0">
                <a:solidFill>
                  <a:srgbClr val="FFFFFF"/>
                </a:solidFill>
              </a:rPr>
              <a:t>Download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hlinkClick r:id="rId4"/>
              </a:rPr>
              <a:t>https://cli.angular.io/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ou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você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pode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já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utilizar</a:t>
            </a:r>
            <a:r>
              <a:rPr lang="en-US" sz="1500" dirty="0">
                <a:solidFill>
                  <a:srgbClr val="FFFFFF"/>
                </a:solidFill>
              </a:rPr>
              <a:t> o </a:t>
            </a:r>
            <a:r>
              <a:rPr lang="en-US" sz="1500" dirty="0" err="1">
                <a:solidFill>
                  <a:srgbClr val="FFFFFF"/>
                </a:solidFill>
              </a:rPr>
              <a:t>comando</a:t>
            </a:r>
            <a:r>
              <a:rPr lang="en-US" sz="1500" dirty="0">
                <a:solidFill>
                  <a:srgbClr val="FFFFFF"/>
                </a:solidFill>
              </a:rPr>
              <a:t>: 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‘</a:t>
            </a:r>
            <a:r>
              <a:rPr lang="en-US" sz="1500" dirty="0" err="1">
                <a:solidFill>
                  <a:srgbClr val="FFFFFF"/>
                </a:solidFill>
              </a:rPr>
              <a:t>npm</a:t>
            </a:r>
            <a:r>
              <a:rPr lang="en-US" sz="1500" dirty="0">
                <a:solidFill>
                  <a:srgbClr val="FFFFFF"/>
                </a:solidFill>
              </a:rPr>
              <a:t> install -g @angular/</a:t>
            </a:r>
            <a:r>
              <a:rPr lang="en-US" sz="1500" dirty="0" err="1">
                <a:solidFill>
                  <a:srgbClr val="FFFFFF"/>
                </a:solidFill>
              </a:rPr>
              <a:t>cli@latest</a:t>
            </a:r>
            <a:r>
              <a:rPr lang="en-US" sz="1500" dirty="0">
                <a:solidFill>
                  <a:srgbClr val="FFFFFF"/>
                </a:solidFill>
              </a:rPr>
              <a:t>’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‘</a:t>
            </a:r>
            <a:r>
              <a:rPr lang="en-US" sz="1500" dirty="0" err="1">
                <a:solidFill>
                  <a:srgbClr val="FFFFFF"/>
                </a:solidFill>
              </a:rPr>
              <a:t>npm</a:t>
            </a:r>
            <a:r>
              <a:rPr lang="en-US" sz="1500" dirty="0">
                <a:solidFill>
                  <a:srgbClr val="FFFFFF"/>
                </a:solidFill>
              </a:rPr>
              <a:t> install –g typescript’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r>
              <a:rPr lang="en-US" sz="1500" dirty="0" err="1">
                <a:solidFill>
                  <a:srgbClr val="FFFFFF"/>
                </a:solidFill>
              </a:rPr>
              <a:t>Recomendado</a:t>
            </a:r>
            <a:endParaRPr lang="en-US" sz="15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Visual Studio Code : https://code.visualstudio.com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7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5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/>
          </a:blip>
          <a:srcRect/>
          <a:stretch/>
        </p:blipFill>
        <p:spPr>
          <a:xfrm>
            <a:off x="633999" y="1543922"/>
            <a:ext cx="6909801" cy="3506724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7859485" y="634946"/>
            <a:ext cx="369025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Entendendo a estrutura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Você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irá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conhecer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agora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ficou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simples 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objetiva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49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spaço Reservado para Conteúdo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8" y="0"/>
            <a:ext cx="6811421" cy="6325738"/>
          </a:xfrm>
          <a:prstGeom prst="rect">
            <a:avLst/>
          </a:prstGeom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C00000"/>
                </a:solidFill>
              </a:rPr>
              <a:t>Hello</a:t>
            </a:r>
            <a:r>
              <a:rPr lang="pt-BR" dirty="0">
                <a:solidFill>
                  <a:srgbClr val="C00000"/>
                </a:solidFill>
              </a:rPr>
              <a:t> World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pt-BR" dirty="0"/>
              <a:t>Vamos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projeto</a:t>
            </a:r>
            <a:r>
              <a:rPr lang="en-US" dirty="0"/>
              <a:t>!</a:t>
            </a:r>
          </a:p>
          <a:p>
            <a:r>
              <a:rPr lang="en-US" dirty="0" err="1"/>
              <a:t>Escolha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diretório</a:t>
            </a:r>
            <a:r>
              <a:rPr lang="en-US" dirty="0"/>
              <a:t> e </a:t>
            </a:r>
            <a:r>
              <a:rPr lang="en-US" dirty="0" err="1"/>
              <a:t>abra</a:t>
            </a:r>
            <a:r>
              <a:rPr lang="en-US" dirty="0"/>
              <a:t> o prompt (cmd.exe) e </a:t>
            </a:r>
            <a:r>
              <a:rPr lang="en-US" dirty="0" err="1"/>
              <a:t>digite</a:t>
            </a:r>
            <a:endParaRPr lang="en-US" dirty="0"/>
          </a:p>
          <a:p>
            <a:r>
              <a:rPr lang="en-US" b="1" dirty="0"/>
              <a:t>ng new ‘</a:t>
            </a:r>
            <a:r>
              <a:rPr lang="en-US" b="1" dirty="0" err="1"/>
              <a:t>nome</a:t>
            </a:r>
            <a:r>
              <a:rPr lang="en-US" b="1" dirty="0"/>
              <a:t> do </a:t>
            </a:r>
            <a:r>
              <a:rPr lang="en-US" b="1" dirty="0" err="1"/>
              <a:t>projeto</a:t>
            </a:r>
            <a:r>
              <a:rPr lang="en-US" b="1" dirty="0"/>
              <a:t>’</a:t>
            </a:r>
          </a:p>
          <a:p>
            <a:endParaRPr lang="en-US" dirty="0"/>
          </a:p>
          <a:p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, </a:t>
            </a:r>
            <a:r>
              <a:rPr lang="en-US" dirty="0" err="1"/>
              <a:t>aguarde</a:t>
            </a:r>
            <a:r>
              <a:rPr lang="en-US" dirty="0"/>
              <a:t> a </a:t>
            </a:r>
            <a:r>
              <a:rPr lang="en-US" dirty="0" err="1"/>
              <a:t>instalação</a:t>
            </a:r>
            <a:r>
              <a:rPr lang="en-US" dirty="0"/>
              <a:t> dos </a:t>
            </a:r>
            <a:r>
              <a:rPr lang="en-US" dirty="0" err="1"/>
              <a:t>módulos</a:t>
            </a:r>
            <a:r>
              <a:rPr lang="en-US" dirty="0"/>
              <a:t> via </a:t>
            </a:r>
            <a:r>
              <a:rPr lang="en-US" dirty="0" err="1"/>
              <a:t>npm</a:t>
            </a:r>
            <a:r>
              <a:rPr lang="en-US" dirty="0"/>
              <a:t>.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686" y="5523631"/>
            <a:ext cx="4990614" cy="5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93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3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720" y="0"/>
            <a:ext cx="6546273" cy="6858000"/>
          </a:xfrm>
          <a:prstGeom prst="rect">
            <a:avLst/>
          </a:prstGeom>
        </p:spPr>
      </p:pic>
      <p:sp>
        <p:nvSpPr>
          <p:cNvPr id="36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ítulo 9"/>
          <p:cNvSpPr txBox="1">
            <a:spLocks/>
          </p:cNvSpPr>
          <p:nvPr/>
        </p:nvSpPr>
        <p:spPr>
          <a:xfrm>
            <a:off x="5124206" y="263388"/>
            <a:ext cx="6339840" cy="5698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FFFFFF"/>
                </a:solidFill>
              </a:rPr>
              <a:t>Estrutura</a:t>
            </a:r>
            <a:r>
              <a:rPr lang="en-US" sz="4000" b="1" dirty="0">
                <a:solidFill>
                  <a:srgbClr val="FFFFFF"/>
                </a:solidFill>
              </a:rPr>
              <a:t> das pastas</a:t>
            </a:r>
          </a:p>
        </p:txBody>
      </p:sp>
      <p:sp>
        <p:nvSpPr>
          <p:cNvPr id="12" name="Content Placeholder 15"/>
          <p:cNvSpPr txBox="1">
            <a:spLocks/>
          </p:cNvSpPr>
          <p:nvPr/>
        </p:nvSpPr>
        <p:spPr>
          <a:xfrm>
            <a:off x="5061265" y="1093253"/>
            <a:ext cx="6339840" cy="530706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e2e</a:t>
            </a:r>
            <a:r>
              <a:rPr lang="en-US" dirty="0">
                <a:solidFill>
                  <a:schemeClr val="bg1"/>
                </a:solidFill>
              </a:rPr>
              <a:t> – Pasta de </a:t>
            </a:r>
            <a:r>
              <a:rPr lang="en-US" dirty="0" err="1">
                <a:solidFill>
                  <a:schemeClr val="bg1"/>
                </a:solidFill>
              </a:rPr>
              <a:t>alguns</a:t>
            </a:r>
            <a:r>
              <a:rPr lang="en-US" dirty="0">
                <a:solidFill>
                  <a:schemeClr val="bg1"/>
                </a:solidFill>
              </a:rPr>
              <a:t> testes.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node_modules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Componentes</a:t>
            </a:r>
            <a:r>
              <a:rPr lang="en-US" dirty="0">
                <a:solidFill>
                  <a:schemeClr val="bg1"/>
                </a:solidFill>
              </a:rPr>
              <a:t> node.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src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Código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fonte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.angular-</a:t>
            </a:r>
            <a:r>
              <a:rPr lang="en-US" b="1" dirty="0" err="1">
                <a:solidFill>
                  <a:schemeClr val="bg1"/>
                </a:solidFill>
              </a:rPr>
              <a:t>cli.json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, scripts e </a:t>
            </a:r>
            <a:r>
              <a:rPr lang="en-US" dirty="0" err="1">
                <a:solidFill>
                  <a:schemeClr val="bg1"/>
                </a:solidFill>
              </a:rPr>
              <a:t>estilos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.</a:t>
            </a:r>
            <a:r>
              <a:rPr lang="en-US" b="1" dirty="0" err="1">
                <a:solidFill>
                  <a:schemeClr val="bg1"/>
                </a:solidFill>
              </a:rPr>
              <a:t>editorconfig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 do editor.</a:t>
            </a:r>
          </a:p>
          <a:p>
            <a:r>
              <a:rPr lang="en-US" b="1" dirty="0">
                <a:solidFill>
                  <a:schemeClr val="bg1"/>
                </a:solidFill>
              </a:rPr>
              <a:t>.</a:t>
            </a:r>
            <a:r>
              <a:rPr lang="en-US" b="1" dirty="0" err="1">
                <a:solidFill>
                  <a:schemeClr val="bg1"/>
                </a:solidFill>
              </a:rPr>
              <a:t>gitignore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Arquivos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serão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ignorados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karma.config.js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 de teste </a:t>
            </a:r>
            <a:r>
              <a:rPr lang="en-US" dirty="0" err="1">
                <a:solidFill>
                  <a:schemeClr val="bg1"/>
                </a:solidFill>
              </a:rPr>
              <a:t>unitário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package.json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Bibliotecas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npm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protractor.conf.js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 de teste </a:t>
            </a:r>
            <a:r>
              <a:rPr lang="en-US" dirty="0" err="1">
                <a:solidFill>
                  <a:schemeClr val="bg1"/>
                </a:solidFill>
              </a:rPr>
              <a:t>unitário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README.md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pt-BR" dirty="0">
                <a:solidFill>
                  <a:schemeClr val="bg1"/>
                </a:solidFill>
              </a:rPr>
              <a:t>Arquivo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leitura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tsconfig.json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 do Typescript.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tslint.json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Configurações</a:t>
            </a:r>
            <a:r>
              <a:rPr lang="en-US" dirty="0">
                <a:solidFill>
                  <a:schemeClr val="bg1"/>
                </a:solidFill>
              </a:rPr>
              <a:t> do Typescript.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96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10817" y="1987826"/>
            <a:ext cx="4055166" cy="3881268"/>
          </a:xfrm>
        </p:spPr>
        <p:txBody>
          <a:bodyPr/>
          <a:lstStyle/>
          <a:p>
            <a:pPr algn="ctr"/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r>
              <a:rPr lang="pt-BR" dirty="0"/>
              <a:t> e Adam </a:t>
            </a:r>
            <a:r>
              <a:rPr lang="pt-BR" dirty="0" err="1"/>
              <a:t>Abrons</a:t>
            </a:r>
            <a:r>
              <a:rPr lang="pt-BR" dirty="0"/>
              <a:t>, funcionários do Google, começaram a trabalhar com o </a:t>
            </a:r>
            <a:r>
              <a:rPr lang="pt-BR" dirty="0" err="1"/>
              <a:t>AngularJS</a:t>
            </a:r>
            <a:r>
              <a:rPr lang="pt-BR" dirty="0"/>
              <a:t> em 2009.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A ideia inicial era fazer um serviço de armazenamento on-line utilizando JSON.</a:t>
            </a:r>
          </a:p>
          <a:p>
            <a:pPr algn="ctr"/>
            <a:r>
              <a:rPr lang="pt-BR" dirty="0"/>
              <a:t>Com o tempo se tornou um sucesso, e o projeto está agora oficialmente apoiado por uma equipe de desenvolvimento do Google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09" y="531412"/>
            <a:ext cx="3414736" cy="12059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50" y="2480665"/>
            <a:ext cx="2963034" cy="296303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55" y="2480665"/>
            <a:ext cx="2945820" cy="2945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6899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3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717"/>
          <a:stretch/>
        </p:blipFill>
        <p:spPr>
          <a:xfrm>
            <a:off x="20" y="10"/>
            <a:ext cx="4578952" cy="6857990"/>
          </a:xfrm>
          <a:prstGeom prst="rect">
            <a:avLst/>
          </a:prstGeom>
        </p:spPr>
      </p:pic>
      <p:sp>
        <p:nvSpPr>
          <p:cNvPr id="36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ítulo 9"/>
          <p:cNvSpPr txBox="1">
            <a:spLocks/>
          </p:cNvSpPr>
          <p:nvPr/>
        </p:nvSpPr>
        <p:spPr>
          <a:xfrm>
            <a:off x="5124206" y="263388"/>
            <a:ext cx="6339840" cy="5698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FFFFFF"/>
                </a:solidFill>
              </a:rPr>
              <a:t>Estrutura</a:t>
            </a:r>
            <a:r>
              <a:rPr lang="en-US" sz="4000" b="1" dirty="0">
                <a:solidFill>
                  <a:srgbClr val="FFFFFF"/>
                </a:solidFill>
              </a:rPr>
              <a:t> das pastas - SRC</a:t>
            </a:r>
          </a:p>
        </p:txBody>
      </p:sp>
      <p:sp>
        <p:nvSpPr>
          <p:cNvPr id="12" name="Content Placeholder 15"/>
          <p:cNvSpPr txBox="1">
            <a:spLocks/>
          </p:cNvSpPr>
          <p:nvPr/>
        </p:nvSpPr>
        <p:spPr>
          <a:xfrm>
            <a:off x="5061265" y="1093253"/>
            <a:ext cx="6339840" cy="53070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App </a:t>
            </a:r>
            <a:r>
              <a:rPr lang="en-US" dirty="0">
                <a:solidFill>
                  <a:srgbClr val="FFFFFF"/>
                </a:solidFill>
              </a:rPr>
              <a:t>–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Pasta </a:t>
            </a:r>
            <a:r>
              <a:rPr lang="en-US" dirty="0" err="1">
                <a:solidFill>
                  <a:srgbClr val="FFFFFF"/>
                </a:solidFill>
              </a:rPr>
              <a:t>onde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páginas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ficaram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reservadas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Assets</a:t>
            </a:r>
            <a:r>
              <a:rPr lang="en-US" dirty="0">
                <a:solidFill>
                  <a:srgbClr val="FFFFFF"/>
                </a:solidFill>
              </a:rPr>
              <a:t> – </a:t>
            </a:r>
            <a:r>
              <a:rPr lang="en-US" dirty="0" err="1">
                <a:solidFill>
                  <a:srgbClr val="FFFFFF"/>
                </a:solidFill>
              </a:rPr>
              <a:t>Todo</a:t>
            </a:r>
            <a:r>
              <a:rPr lang="en-US" dirty="0">
                <a:solidFill>
                  <a:srgbClr val="FFFFFF"/>
                </a:solidFill>
              </a:rPr>
              <a:t> material </a:t>
            </a:r>
            <a:r>
              <a:rPr lang="en-US" dirty="0" err="1">
                <a:solidFill>
                  <a:srgbClr val="FFFFFF"/>
                </a:solidFill>
              </a:rPr>
              <a:t>público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como</a:t>
            </a:r>
            <a:r>
              <a:rPr lang="en-US" dirty="0">
                <a:solidFill>
                  <a:srgbClr val="FFFFFF"/>
                </a:solidFill>
              </a:rPr>
              <a:t> imagens, scripts.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Environments</a:t>
            </a:r>
            <a:r>
              <a:rPr lang="en-US" dirty="0">
                <a:solidFill>
                  <a:srgbClr val="FFFFFF"/>
                </a:solidFill>
              </a:rPr>
              <a:t> – </a:t>
            </a:r>
            <a:r>
              <a:rPr lang="en-US" dirty="0" err="1">
                <a:solidFill>
                  <a:srgbClr val="FFFFFF"/>
                </a:solidFill>
              </a:rPr>
              <a:t>Configurações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ambiente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Favicon.ico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dirty="0" err="1">
                <a:solidFill>
                  <a:srgbClr val="FFFFFF"/>
                </a:solidFill>
              </a:rPr>
              <a:t>Ícone</a:t>
            </a:r>
            <a:r>
              <a:rPr lang="en-US" dirty="0">
                <a:solidFill>
                  <a:srgbClr val="FFFFFF"/>
                </a:solidFill>
              </a:rPr>
              <a:t> do site.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Index.html </a:t>
            </a:r>
            <a:r>
              <a:rPr lang="en-US" dirty="0">
                <a:solidFill>
                  <a:srgbClr val="FFFFFF"/>
                </a:solidFill>
              </a:rPr>
              <a:t>– Html </a:t>
            </a:r>
            <a:r>
              <a:rPr lang="en-US" dirty="0" err="1">
                <a:solidFill>
                  <a:srgbClr val="FFFFFF"/>
                </a:solidFill>
              </a:rPr>
              <a:t>inicial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onde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será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carregada</a:t>
            </a:r>
            <a:r>
              <a:rPr lang="en-US" dirty="0">
                <a:solidFill>
                  <a:srgbClr val="FFFFFF"/>
                </a:solidFill>
              </a:rPr>
              <a:t> as </a:t>
            </a:r>
            <a:r>
              <a:rPr lang="en-US" dirty="0" err="1">
                <a:solidFill>
                  <a:srgbClr val="FFFFFF"/>
                </a:solidFill>
              </a:rPr>
              <a:t>referências</a:t>
            </a:r>
            <a:r>
              <a:rPr lang="en-US" dirty="0">
                <a:solidFill>
                  <a:srgbClr val="FFFFFF"/>
                </a:solidFill>
              </a:rPr>
              <a:t> do angular.</a:t>
            </a:r>
          </a:p>
          <a:p>
            <a:pPr>
              <a:lnSpc>
                <a:spcPct val="70000"/>
              </a:lnSpc>
            </a:pPr>
            <a:r>
              <a:rPr lang="en-US" b="1" dirty="0" err="1">
                <a:solidFill>
                  <a:srgbClr val="FFFFFF"/>
                </a:solidFill>
              </a:rPr>
              <a:t>Main.ts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dirty="0" err="1">
                <a:solidFill>
                  <a:srgbClr val="FFFFFF"/>
                </a:solidFill>
              </a:rPr>
              <a:t>Importação</a:t>
            </a:r>
            <a:r>
              <a:rPr lang="en-US" dirty="0">
                <a:solidFill>
                  <a:srgbClr val="FFFFFF"/>
                </a:solidFill>
              </a:rPr>
              <a:t> dos </a:t>
            </a:r>
            <a:r>
              <a:rPr lang="en-US" dirty="0" err="1">
                <a:solidFill>
                  <a:srgbClr val="FFFFFF"/>
                </a:solidFill>
              </a:rPr>
              <a:t>módulos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importantes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70000"/>
              </a:lnSpc>
            </a:pPr>
            <a:r>
              <a:rPr lang="en-US" b="1" dirty="0" err="1">
                <a:solidFill>
                  <a:srgbClr val="FFFFFF"/>
                </a:solidFill>
              </a:rPr>
              <a:t>polyfills.ts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dirty="0" err="1">
                <a:solidFill>
                  <a:srgbClr val="FFFFFF"/>
                </a:solidFill>
              </a:rPr>
              <a:t>Importa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padrões</a:t>
            </a:r>
            <a:r>
              <a:rPr lang="en-US" dirty="0">
                <a:solidFill>
                  <a:srgbClr val="FFFFFF"/>
                </a:solidFill>
              </a:rPr>
              <a:t> da es6.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FFFFFF"/>
                </a:solidFill>
              </a:rPr>
              <a:t>Styles.css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dirty="0" err="1">
                <a:solidFill>
                  <a:srgbClr val="FFFFFF"/>
                </a:solidFill>
              </a:rPr>
              <a:t>Estilos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globais</a:t>
            </a:r>
            <a:r>
              <a:rPr lang="en-US" dirty="0">
                <a:solidFill>
                  <a:srgbClr val="FFFFFF"/>
                </a:solidFill>
              </a:rPr>
              <a:t> do angular.</a:t>
            </a:r>
          </a:p>
          <a:p>
            <a:pPr>
              <a:lnSpc>
                <a:spcPct val="70000"/>
              </a:lnSpc>
            </a:pPr>
            <a:r>
              <a:rPr lang="en-US" b="1" dirty="0" err="1">
                <a:solidFill>
                  <a:srgbClr val="FFFFFF"/>
                </a:solidFill>
              </a:rPr>
              <a:t>Test.ts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– Arquivo </a:t>
            </a:r>
            <a:r>
              <a:rPr lang="en-US" dirty="0" err="1">
                <a:solidFill>
                  <a:srgbClr val="FFFFFF"/>
                </a:solidFill>
              </a:rPr>
              <a:t>requerido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pelo</a:t>
            </a:r>
            <a:r>
              <a:rPr lang="en-US" dirty="0">
                <a:solidFill>
                  <a:srgbClr val="FFFFFF"/>
                </a:solidFill>
              </a:rPr>
              <a:t> karma.</a:t>
            </a:r>
          </a:p>
          <a:p>
            <a:pPr>
              <a:lnSpc>
                <a:spcPct val="70000"/>
              </a:lnSpc>
            </a:pPr>
            <a:r>
              <a:rPr lang="en-US" b="1" dirty="0" err="1">
                <a:solidFill>
                  <a:srgbClr val="FFFFFF"/>
                </a:solidFill>
              </a:rPr>
              <a:t>Typings.d.ts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– </a:t>
            </a:r>
            <a:r>
              <a:rPr lang="en-US" dirty="0" err="1">
                <a:solidFill>
                  <a:srgbClr val="FFFFFF"/>
                </a:solidFill>
              </a:rPr>
              <a:t>Apis</a:t>
            </a:r>
            <a:r>
              <a:rPr lang="en-US" dirty="0">
                <a:solidFill>
                  <a:srgbClr val="FFFFFF"/>
                </a:solidFill>
              </a:rPr>
              <a:t> do Typescript.</a:t>
            </a:r>
          </a:p>
          <a:p>
            <a:pPr>
              <a:lnSpc>
                <a:spcPct val="7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6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idx="4294967295"/>
          </p:nvPr>
        </p:nvSpPr>
        <p:spPr>
          <a:xfrm>
            <a:off x="8286750" y="234950"/>
            <a:ext cx="3689350" cy="145097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Rodando o projeto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4294967295"/>
          </p:nvPr>
        </p:nvSpPr>
        <p:spPr>
          <a:xfrm>
            <a:off x="8007528" y="1685925"/>
            <a:ext cx="3689350" cy="1476375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Agora que você já está se familiarizando ao projeto, vamos rodar ele. Digite no console:</a:t>
            </a:r>
          </a:p>
          <a:p>
            <a:pPr algn="ctr"/>
            <a:r>
              <a:rPr lang="pt-BR" dirty="0" err="1"/>
              <a:t>ng</a:t>
            </a:r>
            <a:r>
              <a:rPr lang="pt-BR" dirty="0"/>
              <a:t> serve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86" y="2875363"/>
            <a:ext cx="7038973" cy="314112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85" y="488670"/>
            <a:ext cx="7038973" cy="201759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019" y="3460754"/>
            <a:ext cx="3119187" cy="27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23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30727" cy="6946900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idx="4294967295"/>
          </p:nvPr>
        </p:nvSpPr>
        <p:spPr>
          <a:xfrm>
            <a:off x="8470722" y="98425"/>
            <a:ext cx="3530778" cy="473075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/>
              <a:t>Mas e agora, como eu começo?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Componentes gerados via </a:t>
            </a:r>
            <a:r>
              <a:rPr lang="pt-BR" dirty="0" err="1">
                <a:solidFill>
                  <a:srgbClr val="C00000"/>
                </a:solidFill>
              </a:rPr>
              <a:t>Cli</a:t>
            </a:r>
            <a:endParaRPr lang="pt-BR" dirty="0">
              <a:solidFill>
                <a:srgbClr val="C00000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01900"/>
              </p:ext>
            </p:extLst>
          </p:nvPr>
        </p:nvGraphicFramePr>
        <p:xfrm>
          <a:off x="1097280" y="2093177"/>
          <a:ext cx="10058400" cy="3939588"/>
        </p:xfrm>
        <a:graphic>
          <a:graphicData uri="http://schemas.openxmlformats.org/drawingml/2006/table">
            <a:tbl>
              <a:tblPr/>
              <a:tblGrid>
                <a:gridCol w="5029200">
                  <a:extLst>
                    <a:ext uri="{9D8B030D-6E8A-4147-A177-3AD203B41FA5}">
                      <a16:colId xmlns:a16="http://schemas.microsoft.com/office/drawing/2014/main" val="157821203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386116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/>
                        <a:t>Scaffold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Comando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562044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2"/>
                        </a:rPr>
                        <a:t>Component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ng</a:t>
                      </a:r>
                      <a:r>
                        <a:rPr lang="pt-BR" dirty="0"/>
                        <a:t> g </a:t>
                      </a:r>
                      <a:r>
                        <a:rPr lang="pt-BR" dirty="0" err="1"/>
                        <a:t>component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my</a:t>
                      </a:r>
                      <a:r>
                        <a:rPr lang="pt-BR" dirty="0"/>
                        <a:t>-new-</a:t>
                      </a:r>
                      <a:r>
                        <a:rPr lang="pt-BR" dirty="0" err="1"/>
                        <a:t>component</a:t>
                      </a:r>
                      <a:endParaRPr lang="pt-B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706502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3"/>
                        </a:rPr>
                        <a:t>Directive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directive my-new-directive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144840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4"/>
                        </a:rPr>
                        <a:t>Pipe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ng</a:t>
                      </a:r>
                      <a:r>
                        <a:rPr lang="pt-BR" dirty="0"/>
                        <a:t> g </a:t>
                      </a:r>
                      <a:r>
                        <a:rPr lang="pt-BR" dirty="0" err="1"/>
                        <a:t>pipe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my</a:t>
                      </a:r>
                      <a:r>
                        <a:rPr lang="pt-BR" dirty="0"/>
                        <a:t>-new-</a:t>
                      </a:r>
                      <a:r>
                        <a:rPr lang="pt-BR" dirty="0" err="1"/>
                        <a:t>pipe</a:t>
                      </a:r>
                      <a:endParaRPr lang="pt-B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386573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5"/>
                        </a:rPr>
                        <a:t>Service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service my-new-service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775824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6"/>
                        </a:rPr>
                        <a:t>Class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class my-new-class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290708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7"/>
                        </a:rPr>
                        <a:t>Guard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guard my-new-guard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080600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8"/>
                        </a:rPr>
                        <a:t>Interface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interface my-new-interface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76154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9"/>
                        </a:rPr>
                        <a:t>Enum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ng g enum my-new-enum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923968"/>
                  </a:ext>
                </a:extLst>
              </a:tr>
              <a:tr h="397092">
                <a:tc>
                  <a:txBody>
                    <a:bodyPr/>
                    <a:lstStyle/>
                    <a:p>
                      <a:r>
                        <a:rPr lang="pt-BR">
                          <a:hlinkClick r:id="rId10"/>
                        </a:rPr>
                        <a:t>Module</a:t>
                      </a:r>
                      <a:endParaRPr lang="pt-B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ng</a:t>
                      </a:r>
                      <a:r>
                        <a:rPr lang="pt-BR" dirty="0"/>
                        <a:t> g module </a:t>
                      </a:r>
                      <a:r>
                        <a:rPr lang="pt-BR" dirty="0" err="1"/>
                        <a:t>my</a:t>
                      </a:r>
                      <a:r>
                        <a:rPr lang="pt-BR" dirty="0"/>
                        <a:t>-module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935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642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idx="4294967295"/>
          </p:nvPr>
        </p:nvSpPr>
        <p:spPr>
          <a:xfrm>
            <a:off x="0" y="304799"/>
            <a:ext cx="2451653" cy="1616765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solidFill>
                  <a:srgbClr val="C00000"/>
                </a:solidFill>
              </a:rPr>
              <a:t>Agora</a:t>
            </a:r>
            <a:br>
              <a:rPr lang="pt-BR" sz="3600" dirty="0">
                <a:solidFill>
                  <a:srgbClr val="C00000"/>
                </a:solidFill>
              </a:rPr>
            </a:br>
            <a:r>
              <a:rPr lang="pt-BR" sz="3600" dirty="0">
                <a:solidFill>
                  <a:srgbClr val="C00000"/>
                </a:solidFill>
              </a:rPr>
              <a:t>Mãos a </a:t>
            </a:r>
            <a:br>
              <a:rPr lang="pt-BR" sz="3600" dirty="0">
                <a:solidFill>
                  <a:srgbClr val="C00000"/>
                </a:solidFill>
              </a:rPr>
            </a:br>
            <a:r>
              <a:rPr lang="pt-BR" sz="3600" dirty="0">
                <a:solidFill>
                  <a:srgbClr val="C00000"/>
                </a:solidFill>
              </a:rPr>
              <a:t>Obra!!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53" y="-252453"/>
            <a:ext cx="9740348" cy="71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82" y="2539558"/>
            <a:ext cx="7742304" cy="3700821"/>
          </a:xfrm>
          <a:prstGeom prst="rect">
            <a:avLst/>
          </a:prstGeom>
        </p:spPr>
      </p:pic>
      <p:sp>
        <p:nvSpPr>
          <p:cNvPr id="12290" name="Título 1"/>
          <p:cNvSpPr>
            <a:spLocks noGrp="1"/>
          </p:cNvSpPr>
          <p:nvPr>
            <p:ph type="title"/>
          </p:nvPr>
        </p:nvSpPr>
        <p:spPr>
          <a:xfrm>
            <a:off x="492369" y="516835"/>
            <a:ext cx="3494429" cy="10071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O que é Angular?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492371" y="1524000"/>
            <a:ext cx="3084844" cy="4716379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45720" rIns="0" bIns="45720" numCol="1" rtlCol="0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>
                <a:solidFill>
                  <a:srgbClr val="FFFFFF"/>
                </a:solidFill>
              </a:rPr>
              <a:t>É um framework de aplicações web de código aberto, mantido pelo Google e pela comunidade e que auxilia na criação de single-page applications também conhecidas como :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2000">
              <a:solidFill>
                <a:srgbClr val="FFFFFF"/>
              </a:solidFill>
            </a:endParaRP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>
                <a:solidFill>
                  <a:srgbClr val="FFFFFF"/>
                </a:solidFill>
              </a:rPr>
              <a:t>As SPA consistem em uma página HTML com CSS e JavaScript no lado do Cliente.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598" y="439905"/>
            <a:ext cx="1768510" cy="17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9593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necessário saber?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963727"/>
          </a:xfrm>
        </p:spPr>
        <p:txBody>
          <a:bodyPr>
            <a:normAutofit/>
          </a:bodyPr>
          <a:lstStyle/>
          <a:p>
            <a:r>
              <a:rPr lang="pt-BR" dirty="0"/>
              <a:t>Antes de se aventurar no Angular, existem alguns requisitos recomendados para sua utilização.</a:t>
            </a:r>
          </a:p>
          <a:p>
            <a:r>
              <a:rPr lang="pt-BR" dirty="0"/>
              <a:t>Que são: CSS3, </a:t>
            </a:r>
            <a:r>
              <a:rPr lang="pt-BR" dirty="0" err="1"/>
              <a:t>Javascript</a:t>
            </a:r>
            <a:r>
              <a:rPr lang="pt-BR" dirty="0"/>
              <a:t>, HTML5 e </a:t>
            </a:r>
            <a:r>
              <a:rPr lang="pt-BR" dirty="0" err="1"/>
              <a:t>Typescript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2"/>
          <a:stretch/>
        </p:blipFill>
        <p:spPr>
          <a:xfrm>
            <a:off x="877787" y="3048308"/>
            <a:ext cx="2798329" cy="224784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85" y="3048308"/>
            <a:ext cx="2208394" cy="22083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4"/>
          <a:stretch/>
        </p:blipFill>
        <p:spPr>
          <a:xfrm>
            <a:off x="3415908" y="3008861"/>
            <a:ext cx="2717877" cy="224784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012" y="3048308"/>
            <a:ext cx="2259560" cy="22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600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0"/>
            <a:ext cx="6515100" cy="651510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24206" y="516836"/>
            <a:ext cx="6339840" cy="697472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Principais pontos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93200" y="1489322"/>
            <a:ext cx="6801852" cy="4399649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Totalmente reescrito.</a:t>
            </a: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Utiliza agora </a:t>
            </a:r>
            <a:r>
              <a:rPr lang="pt-BR" sz="2400" dirty="0" err="1">
                <a:solidFill>
                  <a:srgbClr val="FFFFFF"/>
                </a:solidFill>
                <a:latin typeface="+mj-lt"/>
              </a:rPr>
              <a:t>Webpack</a:t>
            </a:r>
            <a:r>
              <a:rPr lang="pt-BR" sz="2400" dirty="0">
                <a:solidFill>
                  <a:srgbClr val="FFFFFF"/>
                </a:solidFill>
                <a:latin typeface="+mj-lt"/>
              </a:rPr>
              <a:t>, Web </a:t>
            </a:r>
            <a:r>
              <a:rPr lang="pt-BR" sz="2400" dirty="0" err="1">
                <a:solidFill>
                  <a:srgbClr val="FFFFFF"/>
                </a:solidFill>
                <a:latin typeface="+mj-lt"/>
              </a:rPr>
              <a:t>Components</a:t>
            </a:r>
            <a:r>
              <a:rPr lang="pt-BR" sz="2400" dirty="0">
                <a:solidFill>
                  <a:srgbClr val="FFFFFF"/>
                </a:solidFill>
                <a:latin typeface="+mj-lt"/>
              </a:rPr>
              <a:t>, Shadow Dom... Etc..</a:t>
            </a: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Pode ser escrito em 3 maneiras: </a:t>
            </a:r>
          </a:p>
          <a:p>
            <a:pPr lvl="2"/>
            <a:r>
              <a:rPr lang="pt-BR" sz="1800" dirty="0" err="1">
                <a:solidFill>
                  <a:srgbClr val="FFFFFF"/>
                </a:solidFill>
                <a:latin typeface="+mj-lt"/>
              </a:rPr>
              <a:t>Typescript</a:t>
            </a:r>
            <a:r>
              <a:rPr lang="pt-BR" sz="1800" dirty="0">
                <a:solidFill>
                  <a:srgbClr val="FFFFFF"/>
                </a:solidFill>
                <a:latin typeface="+mj-lt"/>
              </a:rPr>
              <a:t> </a:t>
            </a:r>
          </a:p>
          <a:p>
            <a:pPr lvl="2"/>
            <a:r>
              <a:rPr lang="pt-BR" sz="1800" dirty="0" err="1">
                <a:solidFill>
                  <a:srgbClr val="FFFFFF"/>
                </a:solidFill>
                <a:latin typeface="+mj-lt"/>
              </a:rPr>
              <a:t>Javascript</a:t>
            </a:r>
            <a:r>
              <a:rPr lang="pt-BR" sz="1800" dirty="0">
                <a:solidFill>
                  <a:srgbClr val="FFFFFF"/>
                </a:solidFill>
                <a:latin typeface="+mj-lt"/>
              </a:rPr>
              <a:t> (Puro) </a:t>
            </a:r>
          </a:p>
          <a:p>
            <a:pPr lvl="2"/>
            <a:r>
              <a:rPr lang="pt-BR" sz="1800" dirty="0" err="1">
                <a:solidFill>
                  <a:srgbClr val="FFFFFF"/>
                </a:solidFill>
                <a:latin typeface="+mj-lt"/>
              </a:rPr>
              <a:t>Dart</a:t>
            </a:r>
            <a:endParaRPr lang="pt-BR" sz="1800" dirty="0">
              <a:solidFill>
                <a:srgbClr val="FFFFFF"/>
              </a:solidFill>
              <a:latin typeface="+mj-lt"/>
            </a:endParaRP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Open </a:t>
            </a:r>
            <a:r>
              <a:rPr lang="pt-BR" sz="2400" dirty="0" err="1">
                <a:solidFill>
                  <a:srgbClr val="FFFFFF"/>
                </a:solidFill>
                <a:latin typeface="+mj-lt"/>
              </a:rPr>
              <a:t>Source</a:t>
            </a:r>
            <a:r>
              <a:rPr lang="pt-BR" sz="2400" dirty="0">
                <a:solidFill>
                  <a:srgbClr val="FFFFFF"/>
                </a:solidFill>
                <a:latin typeface="+mj-lt"/>
              </a:rPr>
              <a:t>.</a:t>
            </a: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Mais simples de desenvolver (Código simplificado).</a:t>
            </a: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Angular </a:t>
            </a:r>
            <a:r>
              <a:rPr lang="pt-BR" sz="2400" dirty="0" err="1">
                <a:solidFill>
                  <a:srgbClr val="FFFFFF"/>
                </a:solidFill>
                <a:latin typeface="+mj-lt"/>
              </a:rPr>
              <a:t>Cli</a:t>
            </a:r>
            <a:endParaRPr lang="pt-BR" sz="2400" dirty="0">
              <a:solidFill>
                <a:srgbClr val="FFFFFF"/>
              </a:solidFill>
              <a:latin typeface="+mj-lt"/>
            </a:endParaRPr>
          </a:p>
          <a:p>
            <a:pPr lvl="1"/>
            <a:r>
              <a:rPr lang="pt-BR" sz="2400" dirty="0">
                <a:solidFill>
                  <a:srgbClr val="FFFFFF"/>
                </a:solidFill>
                <a:latin typeface="+mj-lt"/>
              </a:rPr>
              <a:t>Angular Universal</a:t>
            </a:r>
          </a:p>
        </p:txBody>
      </p:sp>
    </p:spTree>
    <p:extLst>
      <p:ext uri="{BB962C8B-B14F-4D97-AF65-F5344CB8AC3E}">
        <p14:creationId xmlns:p14="http://schemas.microsoft.com/office/powerpoint/2010/main" val="196682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91"/>
            <a:ext cx="12325350" cy="690792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5981700" y="6340475"/>
            <a:ext cx="6210300" cy="51752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Terei</a:t>
            </a:r>
            <a:r>
              <a:rPr lang="en-US" sz="3600" dirty="0">
                <a:solidFill>
                  <a:srgbClr val="FFFFFF"/>
                </a:solidFill>
              </a:rPr>
              <a:t> que </a:t>
            </a:r>
            <a:r>
              <a:rPr lang="en-US" sz="3600" dirty="0" err="1">
                <a:solidFill>
                  <a:srgbClr val="FFFFFF"/>
                </a:solidFill>
              </a:rPr>
              <a:t>aprender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tudo</a:t>
            </a:r>
            <a:r>
              <a:rPr lang="en-US" sz="3600" dirty="0">
                <a:solidFill>
                  <a:srgbClr val="FFFFFF"/>
                </a:solidFill>
              </a:rPr>
              <a:t> do zero????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0" y="95250"/>
            <a:ext cx="3295650" cy="5175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FFFFFF"/>
                </a:solidFill>
              </a:rPr>
              <a:t>Totalmente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reescrito</a:t>
            </a:r>
            <a:r>
              <a:rPr lang="en-US" sz="2800" dirty="0">
                <a:solidFill>
                  <a:srgbClr val="FFFFFF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68154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428750" y="346459"/>
            <a:ext cx="3067050" cy="790575"/>
          </a:xfrm>
        </p:spPr>
        <p:txBody>
          <a:bodyPr/>
          <a:lstStyle/>
          <a:p>
            <a:r>
              <a:rPr lang="pt-BR">
                <a:solidFill>
                  <a:srgbClr val="C00000"/>
                </a:solidFill>
              </a:rPr>
              <a:t>Sim e não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3383864"/>
            <a:ext cx="5734050" cy="2247900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695325" y="1265861"/>
            <a:ext cx="5629275" cy="224500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Algumas grandes mudanças do 1 ao 2 e 4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BR" sz="1500" dirty="0">
                <a:solidFill>
                  <a:schemeClr val="tx1"/>
                </a:solidFill>
                <a:latin typeface="+mj-lt"/>
              </a:rPr>
              <a:t>Angular 1 não foi desenvolvido com foco em mobile, já o 2 sim.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BR" sz="1500" dirty="0">
                <a:solidFill>
                  <a:schemeClr val="tx1"/>
                </a:solidFill>
                <a:latin typeface="+mj-lt"/>
              </a:rPr>
              <a:t>$</a:t>
            </a:r>
            <a:r>
              <a:rPr lang="pt-BR" sz="1500" dirty="0" err="1">
                <a:solidFill>
                  <a:schemeClr val="tx1"/>
                </a:solidFill>
                <a:latin typeface="+mj-lt"/>
              </a:rPr>
              <a:t>scope</a:t>
            </a:r>
            <a:r>
              <a:rPr lang="pt-BR" sz="1500" dirty="0">
                <a:solidFill>
                  <a:schemeClr val="tx1"/>
                </a:solidFill>
                <a:latin typeface="+mj-lt"/>
              </a:rPr>
              <a:t> não </a:t>
            </a:r>
            <a:r>
              <a:rPr lang="pt-BR" sz="1500" dirty="0" err="1">
                <a:solidFill>
                  <a:schemeClr val="tx1"/>
                </a:solidFill>
                <a:latin typeface="+mj-lt"/>
              </a:rPr>
              <a:t>exite</a:t>
            </a:r>
            <a:r>
              <a:rPr lang="pt-BR" sz="1500" dirty="0">
                <a:solidFill>
                  <a:schemeClr val="tx1"/>
                </a:solidFill>
                <a:latin typeface="+mj-lt"/>
              </a:rPr>
              <a:t> mais, angular 2 utiliza zone.js para detectar mudanças.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BR" sz="1500" dirty="0" err="1">
                <a:solidFill>
                  <a:schemeClr val="tx1"/>
                </a:solidFill>
                <a:latin typeface="+mj-lt"/>
              </a:rPr>
              <a:t>Controllers</a:t>
            </a:r>
            <a:r>
              <a:rPr lang="pt-BR" sz="1500" dirty="0">
                <a:solidFill>
                  <a:schemeClr val="tx1"/>
                </a:solidFill>
                <a:latin typeface="+mj-lt"/>
              </a:rPr>
              <a:t> e Diretivas de </a:t>
            </a:r>
            <a:r>
              <a:rPr lang="pt-BR" sz="1500" dirty="0" err="1">
                <a:solidFill>
                  <a:schemeClr val="tx1"/>
                </a:solidFill>
                <a:latin typeface="+mj-lt"/>
              </a:rPr>
              <a:t>template</a:t>
            </a:r>
            <a:r>
              <a:rPr lang="pt-BR" sz="1500" dirty="0">
                <a:solidFill>
                  <a:schemeClr val="tx1"/>
                </a:solidFill>
                <a:latin typeface="+mj-lt"/>
              </a:rPr>
              <a:t> agora uniram-se em </a:t>
            </a:r>
            <a:r>
              <a:rPr lang="pt-BR" sz="1500" dirty="0" err="1">
                <a:solidFill>
                  <a:schemeClr val="tx1"/>
                </a:solidFill>
                <a:latin typeface="+mj-lt"/>
              </a:rPr>
              <a:t>Component</a:t>
            </a:r>
            <a:endParaRPr lang="pt-BR" sz="1500" dirty="0">
              <a:solidFill>
                <a:schemeClr val="tx1"/>
              </a:solidFill>
              <a:latin typeface="+mj-lt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937" y="1287947"/>
            <a:ext cx="4400550" cy="11715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937" y="3510864"/>
            <a:ext cx="4400550" cy="2451735"/>
          </a:xfrm>
          <a:prstGeom prst="rect">
            <a:avLst/>
          </a:prstGeom>
        </p:spPr>
      </p:pic>
      <p:sp>
        <p:nvSpPr>
          <p:cNvPr id="37" name="Espaço Reservado para Conteúdo 2"/>
          <p:cNvSpPr txBox="1">
            <a:spLocks/>
          </p:cNvSpPr>
          <p:nvPr/>
        </p:nvSpPr>
        <p:spPr>
          <a:xfrm>
            <a:off x="8748562" y="857634"/>
            <a:ext cx="1257300" cy="2794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Angular 1</a:t>
            </a: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Espaço Reservado para Conteúdo 2"/>
          <p:cNvSpPr txBox="1">
            <a:spLocks/>
          </p:cNvSpPr>
          <p:nvPr/>
        </p:nvSpPr>
        <p:spPr>
          <a:xfrm>
            <a:off x="8530924" y="3073401"/>
            <a:ext cx="1641776" cy="310464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Angular 2 e 4</a:t>
            </a: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667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spaço Reservado para Conteúdo 2"/>
          <p:cNvSpPr txBox="1">
            <a:spLocks/>
          </p:cNvSpPr>
          <p:nvPr/>
        </p:nvSpPr>
        <p:spPr>
          <a:xfrm>
            <a:off x="0" y="45304"/>
            <a:ext cx="1257300" cy="2794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Angular 1</a:t>
            </a: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Espaço Reservado para Conteúdo 2"/>
          <p:cNvSpPr txBox="1">
            <a:spLocks/>
          </p:cNvSpPr>
          <p:nvPr/>
        </p:nvSpPr>
        <p:spPr>
          <a:xfrm>
            <a:off x="4165554" y="84388"/>
            <a:ext cx="1641776" cy="310464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Angular 2 e 4</a:t>
            </a: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0" y="416785"/>
            <a:ext cx="3939702" cy="12858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774" y="416785"/>
            <a:ext cx="3939702" cy="1377518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8262197" y="239620"/>
            <a:ext cx="3690964" cy="182192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Tivemos algumas alterações em nomes de funções como o </a:t>
            </a:r>
            <a:r>
              <a:rPr lang="pt-BR" sz="1800" dirty="0" err="1">
                <a:solidFill>
                  <a:schemeClr val="bg1"/>
                </a:solidFill>
              </a:rPr>
              <a:t>ng-repeat</a:t>
            </a:r>
            <a:r>
              <a:rPr lang="pt-BR" sz="1800" dirty="0">
                <a:solidFill>
                  <a:schemeClr val="bg1"/>
                </a:solidFill>
              </a:rPr>
              <a:t> que se tornou </a:t>
            </a:r>
            <a:r>
              <a:rPr lang="pt-BR" sz="1800" dirty="0" err="1">
                <a:solidFill>
                  <a:schemeClr val="bg1"/>
                </a:solidFill>
              </a:rPr>
              <a:t>ng</a:t>
            </a:r>
            <a:r>
              <a:rPr lang="pt-BR" sz="1800" dirty="0">
                <a:solidFill>
                  <a:schemeClr val="bg1"/>
                </a:solidFill>
              </a:rPr>
              <a:t>-for</a:t>
            </a:r>
          </a:p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Também com o </a:t>
            </a:r>
            <a:r>
              <a:rPr lang="pt-BR" sz="1800" dirty="0" err="1">
                <a:solidFill>
                  <a:schemeClr val="bg1"/>
                </a:solidFill>
              </a:rPr>
              <a:t>ng-model</a:t>
            </a:r>
            <a:r>
              <a:rPr lang="pt-BR" sz="1800" dirty="0">
                <a:solidFill>
                  <a:schemeClr val="bg1"/>
                </a:solidFill>
              </a:rPr>
              <a:t> tivemos a mudança para [(</a:t>
            </a:r>
            <a:r>
              <a:rPr lang="pt-BR" sz="1800" dirty="0" err="1">
                <a:solidFill>
                  <a:schemeClr val="bg1"/>
                </a:solidFill>
              </a:rPr>
              <a:t>ngModel</a:t>
            </a:r>
            <a:r>
              <a:rPr lang="pt-BR" sz="1800" dirty="0">
                <a:solidFill>
                  <a:schemeClr val="bg1"/>
                </a:solidFill>
              </a:rPr>
              <a:t>)]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0" y="1736279"/>
            <a:ext cx="3934298" cy="3934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384" y="1842697"/>
            <a:ext cx="3957091" cy="278327"/>
          </a:xfrm>
          <a:prstGeom prst="rect">
            <a:avLst/>
          </a:prstGeom>
        </p:spPr>
      </p:pic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6311900" y="796785"/>
            <a:ext cx="5629275" cy="752615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15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" y="2556758"/>
            <a:ext cx="12192007" cy="4301242"/>
          </a:xfrm>
          <a:prstGeom prst="rect">
            <a:avLst/>
          </a:prstGeom>
        </p:spPr>
      </p:pic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620254" y="2286850"/>
            <a:ext cx="7161350" cy="330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chemeClr val="tx1"/>
                </a:solidFill>
              </a:rPr>
              <a:t>Comparativo de performance entre diversos frameworks</a:t>
            </a:r>
          </a:p>
          <a:p>
            <a:pPr marL="0" indent="0" algn="ctr">
              <a:buNone/>
            </a:pPr>
            <a:endParaRPr lang="pt-BR" sz="1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794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320842"/>
            <a:ext cx="10058400" cy="790876"/>
          </a:xfrm>
        </p:spPr>
        <p:txBody>
          <a:bodyPr/>
          <a:lstStyle/>
          <a:p>
            <a:r>
              <a:rPr lang="pt-BR"/>
              <a:t>Principais novidades da versão 4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196362" cy="22450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accent2"/>
                </a:solidFill>
                <a:latin typeface="+mj-lt"/>
              </a:rPr>
              <a:t>Menor e veloz.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  <a:latin typeface="+mj-lt"/>
              </a:rPr>
              <a:t>O foco dessa versão foi velocidade, um grande ponto a ser lembrado foi a alteração da geração de código via AOT (</a:t>
            </a:r>
            <a:r>
              <a:rPr lang="pt-BR" sz="2000" dirty="0" err="1">
                <a:solidFill>
                  <a:schemeClr val="tx1"/>
                </a:solidFill>
                <a:latin typeface="+mj-lt"/>
              </a:rPr>
              <a:t>Ahead</a:t>
            </a:r>
            <a:r>
              <a:rPr lang="pt-BR" sz="2000" dirty="0">
                <a:solidFill>
                  <a:schemeClr val="tx1"/>
                </a:solidFill>
                <a:latin typeface="+mj-lt"/>
              </a:rPr>
              <a:t>-</a:t>
            </a:r>
            <a:r>
              <a:rPr lang="pt-BR" sz="200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pt-BR" sz="2000" dirty="0">
                <a:solidFill>
                  <a:schemeClr val="tx1"/>
                </a:solidFill>
                <a:latin typeface="+mj-lt"/>
              </a:rPr>
              <a:t>-Time </a:t>
            </a:r>
            <a:r>
              <a:rPr lang="pt-BR" sz="2000" dirty="0" err="1">
                <a:solidFill>
                  <a:schemeClr val="tx1"/>
                </a:solidFill>
                <a:latin typeface="+mj-lt"/>
              </a:rPr>
              <a:t>Compilation</a:t>
            </a:r>
            <a:r>
              <a:rPr lang="pt-BR" sz="2000" dirty="0">
                <a:solidFill>
                  <a:schemeClr val="tx1"/>
                </a:solidFill>
                <a:latin typeface="+mj-lt"/>
              </a:rPr>
              <a:t>), reduzindo o código em 60%.</a:t>
            </a:r>
          </a:p>
          <a:p>
            <a:pPr marL="0" indent="0">
              <a:buNone/>
            </a:pPr>
            <a:r>
              <a:rPr lang="pt-BR" b="1" dirty="0" err="1">
                <a:solidFill>
                  <a:schemeClr val="accent2"/>
                </a:solidFill>
                <a:latin typeface="+mj-lt"/>
              </a:rPr>
              <a:t>If-else</a:t>
            </a:r>
            <a:endParaRPr lang="pt-BR" b="1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  <a:latin typeface="+mj-lt"/>
              </a:rPr>
              <a:t>Nova sintaxe em ‘</a:t>
            </a:r>
            <a:r>
              <a:rPr lang="pt-BR" dirty="0" err="1">
                <a:solidFill>
                  <a:schemeClr val="tx1"/>
                </a:solidFill>
                <a:latin typeface="+mj-lt"/>
              </a:rPr>
              <a:t>If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e </a:t>
            </a:r>
            <a:r>
              <a:rPr lang="pt-BR" dirty="0" err="1">
                <a:solidFill>
                  <a:schemeClr val="tx1"/>
                </a:solidFill>
                <a:latin typeface="+mj-lt"/>
              </a:rPr>
              <a:t>else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’ para componentes </a:t>
            </a:r>
            <a:r>
              <a:rPr lang="pt-BR" dirty="0" err="1">
                <a:solidFill>
                  <a:schemeClr val="tx1"/>
                </a:solidFill>
                <a:latin typeface="+mj-lt"/>
              </a:rPr>
              <a:t>html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endParaRPr lang="pt-BR" dirty="0">
              <a:solidFill>
                <a:schemeClr val="tx1"/>
              </a:solidFill>
              <a:latin typeface="+mj-lt"/>
            </a:endParaRPr>
          </a:p>
          <a:p>
            <a:pPr marL="251460" indent="-342900"/>
            <a:r>
              <a:rPr lang="pt-BR" dirty="0">
                <a:solidFill>
                  <a:schemeClr val="tx1"/>
                </a:solidFill>
                <a:latin typeface="+mj-lt"/>
              </a:rPr>
              <a:t>	</a:t>
            </a:r>
            <a:endParaRPr lang="pt-BR" sz="1500" dirty="0">
              <a:latin typeface="+mj-lt"/>
            </a:endParaRPr>
          </a:p>
          <a:p>
            <a:pPr lvl="1"/>
            <a:endParaRPr lang="pt-BR" sz="1500" dirty="0">
              <a:latin typeface="+mj-lt"/>
            </a:endParaRPr>
          </a:p>
          <a:p>
            <a:pPr lvl="1"/>
            <a:endParaRPr lang="pt-BR" sz="1500" dirty="0"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43" y="3898233"/>
            <a:ext cx="8619274" cy="23581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817" y="186205"/>
            <a:ext cx="2514600" cy="14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885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561</TotalTime>
  <Words>1024</Words>
  <Application>Microsoft Office PowerPoint</Application>
  <PresentationFormat>Widescreen</PresentationFormat>
  <Paragraphs>157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7" baseType="lpstr">
      <vt:lpstr>Calibri</vt:lpstr>
      <vt:lpstr>Calibri Light</vt:lpstr>
      <vt:lpstr>Retrospectiva</vt:lpstr>
      <vt:lpstr>Angular 4</vt:lpstr>
      <vt:lpstr>História</vt:lpstr>
      <vt:lpstr>O que é Angular?</vt:lpstr>
      <vt:lpstr>O que é necessário saber?</vt:lpstr>
      <vt:lpstr>Principais pontos </vt:lpstr>
      <vt:lpstr>Terei que aprender tudo do zero????</vt:lpstr>
      <vt:lpstr>Sim e não</vt:lpstr>
      <vt:lpstr>Apresentação do PowerPoint</vt:lpstr>
      <vt:lpstr>Principais novidades da versão 4</vt:lpstr>
      <vt:lpstr>Principais novidades da versão 4</vt:lpstr>
      <vt:lpstr>Principais novidades da versão 4</vt:lpstr>
      <vt:lpstr>Principais novidades da versão 4</vt:lpstr>
      <vt:lpstr>Principais novidades da versão 4</vt:lpstr>
      <vt:lpstr>Principais novidades da versão 4</vt:lpstr>
      <vt:lpstr>Apresentação do PowerPoint</vt:lpstr>
      <vt:lpstr>Apresentação do PowerPoint</vt:lpstr>
      <vt:lpstr>Apresentação do PowerPoint</vt:lpstr>
      <vt:lpstr>Hello World</vt:lpstr>
      <vt:lpstr>Apresentação do PowerPoint</vt:lpstr>
      <vt:lpstr>Apresentação do PowerPoint</vt:lpstr>
      <vt:lpstr>Rodando o projeto</vt:lpstr>
      <vt:lpstr>Apresentação do PowerPoint</vt:lpstr>
      <vt:lpstr>Componentes gerados via Cli</vt:lpstr>
      <vt:lpstr>Agora Mãos a  Obra!!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 DO NASCIMENTO JUNIOR</dc:creator>
  <cp:lastModifiedBy>ANTONIO CARLOS DO NASCIMENTO JUNIOR</cp:lastModifiedBy>
  <cp:revision>195</cp:revision>
  <dcterms:created xsi:type="dcterms:W3CDTF">2017-04-03T22:40:16Z</dcterms:created>
  <dcterms:modified xsi:type="dcterms:W3CDTF">2017-04-06T02:24:00Z</dcterms:modified>
</cp:coreProperties>
</file>